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
  </p:notesMasterIdLst>
  <p:sldIdLst>
    <p:sldId id="307" r:id="rId2"/>
    <p:sldId id="264" r:id="rId3"/>
  </p:sldIdLst>
  <p:sldSz cx="49377600" cy="32918400"/>
  <p:notesSz cx="6858000" cy="9144000"/>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Lato" panose="020F0502020204030203" pitchFamily="34" charset="0"/>
      <p:regular r:id="rId11"/>
      <p:bold r:id="rId12"/>
      <p:italic r:id="rId13"/>
      <p:boldItalic r:id="rId14"/>
    </p:embeddedFont>
    <p:embeddedFont>
      <p:font typeface="Lato Black" panose="020F0502020204030203" pitchFamily="34" charset="0"/>
      <p:bold r:id="rId15"/>
      <p:italic r:id="rId16"/>
      <p:boldItalic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52" userDrawn="1">
          <p15:clr>
            <a:srgbClr val="A4A3A4"/>
          </p15:clr>
        </p15:guide>
        <p15:guide id="3" pos="2712" userDrawn="1">
          <p15:clr>
            <a:srgbClr val="A4A3A4"/>
          </p15:clr>
        </p15:guide>
        <p15:guide id="6" orient="horz" pos="1104" userDrawn="1">
          <p15:clr>
            <a:srgbClr val="A4A3A4"/>
          </p15:clr>
        </p15:guide>
        <p15:guide id="7" pos="5304" userDrawn="1">
          <p15:clr>
            <a:srgbClr val="A4A3A4"/>
          </p15:clr>
        </p15:guide>
        <p15:guide id="8" pos="10536" userDrawn="1">
          <p15:clr>
            <a:srgbClr val="5ACBF0"/>
          </p15:clr>
        </p15:guide>
        <p15:guide id="9" pos="7896" userDrawn="1">
          <p15:clr>
            <a:srgbClr val="A4A3A4"/>
          </p15:clr>
        </p15:guide>
        <p15:guide id="10" pos="13104" userDrawn="1">
          <p15:clr>
            <a:srgbClr val="A4A3A4"/>
          </p15:clr>
        </p15:guide>
        <p15:guide id="11" pos="18168" userDrawn="1">
          <p15:clr>
            <a:srgbClr val="A4A3A4"/>
          </p15:clr>
        </p15:guide>
        <p15:guide id="12" pos="20836" userDrawn="1">
          <p15:clr>
            <a:srgbClr val="A4A3A4"/>
          </p15:clr>
        </p15:guide>
        <p15:guide id="13" pos="23328" userDrawn="1">
          <p15:clr>
            <a:srgbClr val="A4A3A4"/>
          </p15:clr>
        </p15:guide>
        <p15:guide id="14" pos="25944" userDrawn="1">
          <p15:clr>
            <a:srgbClr val="A4A3A4"/>
          </p15:clr>
        </p15:guide>
        <p15:guide id="15" pos="28440" userDrawn="1">
          <p15:clr>
            <a:srgbClr val="A4A3A4"/>
          </p15:clr>
        </p15:guide>
        <p15:guide id="16" orient="horz" pos="200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2F33"/>
    <a:srgbClr val="D8B3B4"/>
    <a:srgbClr val="1B579A"/>
    <a:srgbClr val="FBFBFB"/>
    <a:srgbClr val="6B6B6B"/>
    <a:srgbClr val="0D0D0D"/>
    <a:srgbClr val="31092D"/>
    <a:srgbClr val="E1F1F4"/>
    <a:srgbClr val="8DC63F"/>
    <a:srgbClr val="FBE2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39" autoAdjust="0"/>
    <p:restoredTop sz="90319" autoAdjust="0"/>
  </p:normalViewPr>
  <p:slideViewPr>
    <p:cSldViewPr snapToGrid="0" showGuides="1">
      <p:cViewPr varScale="1">
        <p:scale>
          <a:sx n="32" d="100"/>
          <a:sy n="32" d="100"/>
        </p:scale>
        <p:origin x="744" y="240"/>
      </p:cViewPr>
      <p:guideLst>
        <p:guide pos="15552"/>
        <p:guide pos="2712"/>
        <p:guide orient="horz" pos="1104"/>
        <p:guide pos="5304"/>
        <p:guide pos="10536"/>
        <p:guide pos="7896"/>
        <p:guide pos="13104"/>
        <p:guide pos="18168"/>
        <p:guide pos="20836"/>
        <p:guide pos="23328"/>
        <p:guide pos="25944"/>
        <p:guide pos="28440"/>
        <p:guide orient="horz" pos="20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viewProps" Target="view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12/2/21</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887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12/2/21</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hyperlink" Target="https://twitter.com/kristinrojasmd" TargetMode="External"/><Relationship Id="rId3" Type="http://schemas.openxmlformats.org/officeDocument/2006/relationships/hyperlink" Target="https://www.qrcode-monkey.com/" TargetMode="External"/><Relationship Id="rId7" Type="http://schemas.openxmlformats.org/officeDocument/2006/relationships/image" Target="../media/image12.png"/><Relationship Id="rId2" Type="http://schemas.openxmlformats.org/officeDocument/2006/relationships/hyperlink" Target="https://linktr.ee/" TargetMode="External"/><Relationship Id="rId1" Type="http://schemas.openxmlformats.org/officeDocument/2006/relationships/slideLayout" Target="../slideLayouts/slideLayout2.xml"/><Relationship Id="rId6" Type="http://schemas.openxmlformats.org/officeDocument/2006/relationships/hyperlink" Target="https://twitter.com/kristinrojasmd/status/1124418213050298368" TargetMode="External"/><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579A"/>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8394958" y="0"/>
            <a:ext cx="11086687"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Lato" panose="020F0502020204030203" pitchFamily="34" charset="0"/>
                <a:ea typeface="+mn-ea"/>
                <a:cs typeface="Lato" panose="020F0502020204030203" pitchFamily="34" charset="0"/>
              </a:rPr>
              <a:t>Non-Cognitive Predictors of Student Success:</a:t>
            </a:r>
            <a:br>
              <a:rPr kumimoji="0" lang="en-US" sz="1800" b="0" i="1" u="none" strike="noStrike" kern="1200" cap="none" spc="0" normalizeH="0" baseline="0" noProof="0" dirty="0">
                <a:ln>
                  <a:noFill/>
                </a:ln>
                <a:solidFill>
                  <a:prstClr val="white"/>
                </a:solidFill>
                <a:effectLst/>
                <a:uLnTx/>
                <a:uFillTx/>
                <a:latin typeface="Lato" panose="020F0502020204030203" pitchFamily="34" charset="0"/>
                <a:ea typeface="+mn-ea"/>
                <a:cs typeface="Lato" panose="020F0502020204030203" pitchFamily="34" charset="0"/>
              </a:rPr>
            </a:br>
            <a:r>
              <a:rPr kumimoji="0" lang="en-US" sz="1800" b="0" i="1" u="none" strike="noStrike" kern="1200" cap="none" spc="0" normalizeH="0" baseline="0" noProof="0" dirty="0">
                <a:ln>
                  <a:noFill/>
                </a:ln>
                <a:solidFill>
                  <a:prstClr val="white"/>
                </a:solidFill>
                <a:effectLst/>
                <a:uLnTx/>
                <a:uFillTx/>
                <a:latin typeface="Lato" panose="020F0502020204030203" pitchFamily="34" charset="0"/>
                <a:ea typeface="+mn-ea"/>
                <a:cs typeface="Lato" panose="020F0502020204030203" pitchFamily="34" charset="0"/>
              </a:rPr>
              <a:t>A Predictive Validity Comparison Between Domestic and International Students</a:t>
            </a:r>
          </a:p>
        </p:txBody>
      </p:sp>
      <p:sp>
        <p:nvSpPr>
          <p:cNvPr id="12" name="silent presenter">
            <a:extLst>
              <a:ext uri="{FF2B5EF4-FFF2-40B4-BE49-F238E27FC236}">
                <a16:creationId xmlns:a16="http://schemas.microsoft.com/office/drawing/2014/main" id="{EC86DA8B-8163-4552-8FA4-435C18CFF2A9}"/>
              </a:ext>
            </a:extLst>
          </p:cNvPr>
          <p:cNvSpPr/>
          <p:nvPr/>
        </p:nvSpPr>
        <p:spPr>
          <a:xfrm>
            <a:off x="-14245" y="0"/>
            <a:ext cx="12993446"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E35B311-3C19-412C-ADE6-EB2E4158F366}"/>
              </a:ext>
            </a:extLst>
          </p:cNvPr>
          <p:cNvSpPr txBox="1"/>
          <p:nvPr/>
        </p:nvSpPr>
        <p:spPr>
          <a:xfrm>
            <a:off x="973876" y="5723354"/>
            <a:ext cx="11032594" cy="5342809"/>
          </a:xfrm>
          <a:prstGeom prst="rect">
            <a:avLst/>
          </a:prstGeom>
          <a:noFill/>
        </p:spPr>
        <p:txBody>
          <a:bodyPr wrap="square" rtlCol="0">
            <a:spAutoFit/>
          </a:bodyPr>
          <a:lstStyle/>
          <a:p>
            <a:pPr lvl="0">
              <a:lnSpc>
                <a:spcPct val="120000"/>
              </a:lnSpc>
            </a:pPr>
            <a:r>
              <a:rPr kumimoji="0" lang="en-US" sz="3600" b="1" i="0" u="none" strike="noStrike" kern="1200" cap="none" spc="0" normalizeH="0" baseline="0" noProof="0" dirty="0">
                <a:ln>
                  <a:noFill/>
                </a:ln>
                <a:solidFill>
                  <a:srgbClr val="C00000"/>
                </a:solidFill>
                <a:effectLst/>
                <a:uLnTx/>
                <a:uFillTx/>
                <a:latin typeface="Lato" panose="020F0502020204030203" pitchFamily="34" charset="0"/>
                <a:ea typeface="+mn-ea"/>
                <a:cs typeface="Segoe UI" panose="020B0502040204020203" pitchFamily="34" charset="0"/>
              </a:rPr>
              <a:t>BACKGROUND</a:t>
            </a:r>
            <a:endParaRPr lang="en-US" sz="3600" b="1" dirty="0">
              <a:solidFill>
                <a:prstClr val="black"/>
              </a:solidFill>
              <a:latin typeface="Lato" panose="020F0502020204030203" pitchFamily="34" charset="0"/>
              <a:cs typeface="Segoe UI" panose="020B0502040204020203" pitchFamily="34" charset="0"/>
            </a:endParaRPr>
          </a:p>
          <a:p>
            <a:pPr lvl="0">
              <a:lnSpc>
                <a:spcPct val="120000"/>
              </a:lnSpc>
            </a:pPr>
            <a:r>
              <a:rPr lang="en-US" sz="3600" dirty="0">
                <a:solidFill>
                  <a:prstClr val="black"/>
                </a:solidFill>
                <a:latin typeface="Lato" panose="020F0502020204030203" pitchFamily="34" charset="0"/>
                <a:cs typeface="Segoe UI" panose="020B0502040204020203" pitchFamily="34" charset="0"/>
              </a:rPr>
              <a:t>Background background background background background background background background background background background background background background background background background background background background background background background background background background background background.</a:t>
            </a:r>
            <a:endParaRPr kumimoji="0" lang="en-US" sz="3600" i="0" u="none" strike="noStrike" kern="1200" cap="none" spc="0" normalizeH="0" baseline="0" noProof="0" dirty="0">
              <a:ln>
                <a:noFill/>
              </a:ln>
              <a:effectLst/>
              <a:uLnTx/>
              <a:uFillTx/>
              <a:latin typeface="Lato" panose="020F0502020204030203" pitchFamily="34" charset="0"/>
              <a:ea typeface="+mn-ea"/>
              <a:cs typeface="Segoe UI" panose="020B0502040204020203" pitchFamily="34" charset="0"/>
            </a:endParaRPr>
          </a:p>
        </p:txBody>
      </p:sp>
      <p:sp>
        <p:nvSpPr>
          <p:cNvPr id="9" name="Graphic 7">
            <a:extLst>
              <a:ext uri="{FF2B5EF4-FFF2-40B4-BE49-F238E27FC236}">
                <a16:creationId xmlns:a16="http://schemas.microsoft.com/office/drawing/2014/main" id="{9914F9AF-0FB9-4924-8DCA-B46EEB713FE9}"/>
              </a:ext>
            </a:extLst>
          </p:cNvPr>
          <p:cNvSpPr/>
          <p:nvPr/>
        </p:nvSpPr>
        <p:spPr>
          <a:xfrm>
            <a:off x="19064440" y="29297463"/>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CDCDCD"/>
          </a:solidFill>
          <a:ln w="564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745405" y="29396397"/>
            <a:ext cx="8077384"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CDCDCD"/>
                </a:solidFill>
                <a:effectLst/>
                <a:uLnTx/>
                <a:uFillTx/>
                <a:latin typeface="Lato Black" panose="020F0A02020204030203" pitchFamily="34" charset="0"/>
                <a:ea typeface="+mn-ea"/>
                <a:cs typeface="Arial" panose="020B0604020202020204" pitchFamily="34" charset="0"/>
              </a:rPr>
              <a:t>Take a picture</a:t>
            </a:r>
            <a:r>
              <a:rPr kumimoji="0" lang="en-US" sz="4800" b="0" i="0" u="none" strike="noStrike" kern="1200" cap="none" spc="0" normalizeH="0" baseline="0" noProof="0" dirty="0">
                <a:ln>
                  <a:noFill/>
                </a:ln>
                <a:solidFill>
                  <a:srgbClr val="CDCDCD"/>
                </a:solidFill>
                <a:effectLst/>
                <a:uLnTx/>
                <a:uFillTx/>
                <a:latin typeface="Lato" panose="020F0502020204030203" pitchFamily="34" charset="0"/>
                <a:ea typeface="+mn-ea"/>
                <a:cs typeface="Arial" panose="020B0604020202020204" pitchFamily="34" charset="0"/>
              </a:rPr>
              <a:t> to </a:t>
            </a:r>
            <a:br>
              <a:rPr kumimoji="0" lang="en-US" sz="4800" b="0" i="0" u="none" strike="noStrike" kern="1200" cap="none" spc="0" normalizeH="0" baseline="0" noProof="0" dirty="0">
                <a:ln>
                  <a:noFill/>
                </a:ln>
                <a:solidFill>
                  <a:srgbClr val="CDCDCD"/>
                </a:solidFill>
                <a:effectLst/>
                <a:uLnTx/>
                <a:uFillTx/>
                <a:latin typeface="Lato" panose="020F0502020204030203" pitchFamily="34" charset="0"/>
                <a:ea typeface="+mn-ea"/>
                <a:cs typeface="Arial" panose="020B0604020202020204" pitchFamily="34" charset="0"/>
              </a:rPr>
            </a:br>
            <a:r>
              <a:rPr kumimoji="0" lang="en-US" sz="4800" b="0" i="0" u="none" strike="noStrike" kern="1200" cap="none" spc="0" normalizeH="0" baseline="0" noProof="0" dirty="0">
                <a:ln>
                  <a:noFill/>
                </a:ln>
                <a:solidFill>
                  <a:srgbClr val="CDCDCD"/>
                </a:solidFill>
                <a:effectLst/>
                <a:uLnTx/>
                <a:uFillTx/>
                <a:latin typeface="Lato Black" panose="020F0A02020204030203" pitchFamily="34" charset="0"/>
                <a:ea typeface="+mn-ea"/>
                <a:cs typeface="Arial" panose="020B0604020202020204" pitchFamily="34" charset="0"/>
              </a:rPr>
              <a:t>download</a:t>
            </a:r>
            <a:r>
              <a:rPr kumimoji="0" lang="en-US" sz="4800" b="0" i="0" u="none" strike="noStrike" kern="1200" cap="none" spc="0" normalizeH="0" baseline="0" noProof="0" dirty="0">
                <a:ln>
                  <a:noFill/>
                </a:ln>
                <a:solidFill>
                  <a:srgbClr val="CDCDCD"/>
                </a:solidFill>
                <a:effectLst/>
                <a:uLnTx/>
                <a:uFillTx/>
                <a:latin typeface="Lato" panose="020F0502020204030203" pitchFamily="34" charset="0"/>
                <a:ea typeface="+mn-ea"/>
                <a:cs typeface="Arial" panose="020B0604020202020204" pitchFamily="34" charset="0"/>
              </a:rPr>
              <a:t> the</a:t>
            </a:r>
            <a:r>
              <a:rPr kumimoji="0" lang="en-US" sz="4800" b="1" i="0" u="none" strike="noStrike" kern="1200" cap="none" spc="0" normalizeH="0" baseline="0" noProof="0" dirty="0">
                <a:ln>
                  <a:noFill/>
                </a:ln>
                <a:solidFill>
                  <a:srgbClr val="CDCDCD"/>
                </a:solidFill>
                <a:effectLst/>
                <a:uLnTx/>
                <a:uFillTx/>
                <a:latin typeface="Lato" panose="020F0502020204030203" pitchFamily="34" charset="0"/>
                <a:ea typeface="+mn-ea"/>
                <a:cs typeface="Arial" panose="020B0604020202020204" pitchFamily="34" charset="0"/>
              </a:rPr>
              <a:t> </a:t>
            </a:r>
            <a:r>
              <a:rPr kumimoji="0" lang="en-US" sz="4800" b="0" i="0" u="none" strike="noStrike" kern="1200" cap="none" spc="0" normalizeH="0" baseline="0" noProof="0" dirty="0">
                <a:ln>
                  <a:noFill/>
                </a:ln>
                <a:solidFill>
                  <a:srgbClr val="CDCDCD"/>
                </a:solidFill>
                <a:effectLst/>
                <a:uLnTx/>
                <a:uFillTx/>
                <a:latin typeface="Lato Black" panose="020F0A02020204030203" pitchFamily="34" charset="0"/>
                <a:ea typeface="+mn-ea"/>
                <a:cs typeface="Arial" panose="020B0604020202020204" pitchFamily="34" charset="0"/>
              </a:rPr>
              <a:t>full paper</a:t>
            </a:r>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7671266" y="30303760"/>
            <a:ext cx="1297464" cy="0"/>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Graphic 18">
            <a:extLst>
              <a:ext uri="{FF2B5EF4-FFF2-40B4-BE49-F238E27FC236}">
                <a16:creationId xmlns:a16="http://schemas.microsoft.com/office/drawing/2014/main" id="{C1210836-80D5-470E-883D-041B85957069}"/>
              </a:ext>
            </a:extLst>
          </p:cNvPr>
          <p:cNvSpPr/>
          <p:nvPr/>
        </p:nvSpPr>
        <p:spPr>
          <a:xfrm>
            <a:off x="1607923" y="5125469"/>
            <a:ext cx="794104" cy="738508"/>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866516" y="699641"/>
            <a:ext cx="11421154" cy="2585323"/>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5400" b="1" i="1"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rPr>
              <a:t>The Impact of Historic Redlining on Toxic Air Emissions Outcomes in Georgia</a:t>
            </a:r>
            <a:endParaRPr kumimoji="0" lang="en-US" sz="5400" b="0" i="1"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C3F61B32-8F5A-4CA2-B549-F3CD26098007}"/>
              </a:ext>
            </a:extLst>
          </p:cNvPr>
          <p:cNvSpPr txBox="1"/>
          <p:nvPr/>
        </p:nvSpPr>
        <p:spPr>
          <a:xfrm>
            <a:off x="1709288" y="3592761"/>
            <a:ext cx="9563988"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rPr>
              <a:t>Jasmine Aqua, Susan Hoffman, Leah Moubadder</a:t>
            </a:r>
            <a:endParaRPr kumimoji="0" lang="en-US" sz="4400" b="1"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1036287" y="3870020"/>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Graphic 13">
            <a:extLst>
              <a:ext uri="{FF2B5EF4-FFF2-40B4-BE49-F238E27FC236}">
                <a16:creationId xmlns:a16="http://schemas.microsoft.com/office/drawing/2014/main" id="{8469FA09-6407-4240-A302-A9681C46F1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14295" y="28492896"/>
            <a:ext cx="3783061" cy="3783061"/>
          </a:xfrm>
          <a:prstGeom prst="rect">
            <a:avLst/>
          </a:prstGeom>
        </p:spPr>
      </p:pic>
      <p:pic>
        <p:nvPicPr>
          <p:cNvPr id="25" name="Picture 2" descr="Emory University - Council on Education for Public Health">
            <a:extLst>
              <a:ext uri="{FF2B5EF4-FFF2-40B4-BE49-F238E27FC236}">
                <a16:creationId xmlns:a16="http://schemas.microsoft.com/office/drawing/2014/main" id="{E51AAA9A-930E-E74E-A076-8FCEF5420C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2" b="11181"/>
          <a:stretch/>
        </p:blipFill>
        <p:spPr bwMode="auto">
          <a:xfrm>
            <a:off x="38982379" y="28963795"/>
            <a:ext cx="9934460" cy="255664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C0660F4-C631-9049-B7FC-6F43AD9EBB7B}"/>
              </a:ext>
            </a:extLst>
          </p:cNvPr>
          <p:cNvSpPr txBox="1"/>
          <p:nvPr/>
        </p:nvSpPr>
        <p:spPr>
          <a:xfrm>
            <a:off x="682715" y="11533864"/>
            <a:ext cx="1857881" cy="757130"/>
          </a:xfrm>
          <a:prstGeom prst="rect">
            <a:avLst/>
          </a:prstGeom>
          <a:noFill/>
        </p:spPr>
        <p:txBody>
          <a:bodyPr wrap="square" rtlCol="0">
            <a:spAutoFit/>
          </a:bodyPr>
          <a:lstStyle/>
          <a:p>
            <a:r>
              <a:rPr lang="en-US" sz="4320" b="1" dirty="0"/>
              <a:t>Atlanta</a:t>
            </a:r>
          </a:p>
        </p:txBody>
      </p:sp>
      <p:sp>
        <p:nvSpPr>
          <p:cNvPr id="27" name="TextBox 26">
            <a:extLst>
              <a:ext uri="{FF2B5EF4-FFF2-40B4-BE49-F238E27FC236}">
                <a16:creationId xmlns:a16="http://schemas.microsoft.com/office/drawing/2014/main" id="{28AC0635-06D7-4C4A-B07A-652C55696D06}"/>
              </a:ext>
            </a:extLst>
          </p:cNvPr>
          <p:cNvSpPr txBox="1"/>
          <p:nvPr/>
        </p:nvSpPr>
        <p:spPr>
          <a:xfrm>
            <a:off x="7104452" y="11388017"/>
            <a:ext cx="2051780" cy="757130"/>
          </a:xfrm>
          <a:prstGeom prst="rect">
            <a:avLst/>
          </a:prstGeom>
          <a:noFill/>
        </p:spPr>
        <p:txBody>
          <a:bodyPr wrap="none" rtlCol="0">
            <a:spAutoFit/>
          </a:bodyPr>
          <a:lstStyle/>
          <a:p>
            <a:r>
              <a:rPr lang="en-US" sz="4320" b="1" dirty="0"/>
              <a:t>Augusta</a:t>
            </a:r>
          </a:p>
        </p:txBody>
      </p:sp>
      <p:sp>
        <p:nvSpPr>
          <p:cNvPr id="28" name="TextBox 27">
            <a:extLst>
              <a:ext uri="{FF2B5EF4-FFF2-40B4-BE49-F238E27FC236}">
                <a16:creationId xmlns:a16="http://schemas.microsoft.com/office/drawing/2014/main" id="{C0118AB4-FCC7-224F-936B-B77E15AC6488}"/>
              </a:ext>
            </a:extLst>
          </p:cNvPr>
          <p:cNvSpPr txBox="1"/>
          <p:nvPr/>
        </p:nvSpPr>
        <p:spPr>
          <a:xfrm>
            <a:off x="682715" y="18411930"/>
            <a:ext cx="2473754" cy="757130"/>
          </a:xfrm>
          <a:prstGeom prst="rect">
            <a:avLst/>
          </a:prstGeom>
          <a:noFill/>
        </p:spPr>
        <p:txBody>
          <a:bodyPr wrap="none" rtlCol="0">
            <a:spAutoFit/>
          </a:bodyPr>
          <a:lstStyle/>
          <a:p>
            <a:r>
              <a:rPr lang="en-US" sz="4320" b="1" dirty="0"/>
              <a:t>Columbus</a:t>
            </a:r>
          </a:p>
        </p:txBody>
      </p:sp>
      <p:sp>
        <p:nvSpPr>
          <p:cNvPr id="29" name="TextBox 28">
            <a:extLst>
              <a:ext uri="{FF2B5EF4-FFF2-40B4-BE49-F238E27FC236}">
                <a16:creationId xmlns:a16="http://schemas.microsoft.com/office/drawing/2014/main" id="{EF92617D-5462-8244-8D9A-7B0DDCCA6021}"/>
              </a:ext>
            </a:extLst>
          </p:cNvPr>
          <p:cNvSpPr txBox="1"/>
          <p:nvPr/>
        </p:nvSpPr>
        <p:spPr>
          <a:xfrm>
            <a:off x="7104452" y="18342434"/>
            <a:ext cx="1767343" cy="757130"/>
          </a:xfrm>
          <a:prstGeom prst="rect">
            <a:avLst/>
          </a:prstGeom>
          <a:noFill/>
        </p:spPr>
        <p:txBody>
          <a:bodyPr wrap="none" rtlCol="0">
            <a:spAutoFit/>
          </a:bodyPr>
          <a:lstStyle/>
          <a:p>
            <a:r>
              <a:rPr lang="en-US" sz="4320" b="1" dirty="0"/>
              <a:t>Macon</a:t>
            </a:r>
          </a:p>
        </p:txBody>
      </p:sp>
      <p:sp>
        <p:nvSpPr>
          <p:cNvPr id="30" name="TextBox 29">
            <a:extLst>
              <a:ext uri="{FF2B5EF4-FFF2-40B4-BE49-F238E27FC236}">
                <a16:creationId xmlns:a16="http://schemas.microsoft.com/office/drawing/2014/main" id="{3D6ACB7A-50C2-484A-8A0E-C9B46622ECEC}"/>
              </a:ext>
            </a:extLst>
          </p:cNvPr>
          <p:cNvSpPr txBox="1"/>
          <p:nvPr/>
        </p:nvSpPr>
        <p:spPr>
          <a:xfrm>
            <a:off x="682715" y="25375794"/>
            <a:ext cx="2404889" cy="757130"/>
          </a:xfrm>
          <a:prstGeom prst="rect">
            <a:avLst/>
          </a:prstGeom>
          <a:noFill/>
        </p:spPr>
        <p:txBody>
          <a:bodyPr wrap="none" rtlCol="0">
            <a:spAutoFit/>
          </a:bodyPr>
          <a:lstStyle/>
          <a:p>
            <a:r>
              <a:rPr lang="en-US" sz="4320" b="1" dirty="0"/>
              <a:t>Savannah</a:t>
            </a:r>
          </a:p>
        </p:txBody>
      </p:sp>
      <p:pic>
        <p:nvPicPr>
          <p:cNvPr id="32" name="Picture 31" descr="Map&#10;&#10;Description automatically generated">
            <a:extLst>
              <a:ext uri="{FF2B5EF4-FFF2-40B4-BE49-F238E27FC236}">
                <a16:creationId xmlns:a16="http://schemas.microsoft.com/office/drawing/2014/main" id="{D0D809E3-2CD8-9F4F-BD35-05308DD59F26}"/>
              </a:ext>
            </a:extLst>
          </p:cNvPr>
          <p:cNvPicPr>
            <a:picLocks noChangeAspect="1"/>
          </p:cNvPicPr>
          <p:nvPr/>
        </p:nvPicPr>
        <p:blipFill rotWithShape="1">
          <a:blip r:embed="rId6"/>
          <a:srcRect l="2795" t="5648" r="3179"/>
          <a:stretch/>
        </p:blipFill>
        <p:spPr>
          <a:xfrm>
            <a:off x="682715" y="12290994"/>
            <a:ext cx="5638547" cy="5631862"/>
          </a:xfrm>
          <a:prstGeom prst="rect">
            <a:avLst/>
          </a:prstGeom>
          <a:ln>
            <a:solidFill>
              <a:schemeClr val="tx1"/>
            </a:solidFill>
          </a:ln>
        </p:spPr>
      </p:pic>
      <p:pic>
        <p:nvPicPr>
          <p:cNvPr id="33" name="Picture 32" descr="Map&#10;&#10;Description automatically generated">
            <a:extLst>
              <a:ext uri="{FF2B5EF4-FFF2-40B4-BE49-F238E27FC236}">
                <a16:creationId xmlns:a16="http://schemas.microsoft.com/office/drawing/2014/main" id="{A95ABCD8-9861-6049-AFF9-6D5FDF449EAC}"/>
              </a:ext>
            </a:extLst>
          </p:cNvPr>
          <p:cNvPicPr>
            <a:picLocks noChangeAspect="1"/>
          </p:cNvPicPr>
          <p:nvPr/>
        </p:nvPicPr>
        <p:blipFill rotWithShape="1">
          <a:blip r:embed="rId7"/>
          <a:srcRect l="3331" t="6715" r="3331"/>
          <a:stretch/>
        </p:blipFill>
        <p:spPr>
          <a:xfrm>
            <a:off x="6709878" y="12269331"/>
            <a:ext cx="5703376" cy="5675188"/>
          </a:xfrm>
          <a:prstGeom prst="rect">
            <a:avLst/>
          </a:prstGeom>
          <a:ln>
            <a:solidFill>
              <a:schemeClr val="tx1"/>
            </a:solidFill>
          </a:ln>
        </p:spPr>
      </p:pic>
      <p:pic>
        <p:nvPicPr>
          <p:cNvPr id="34" name="Picture 33" descr="Map&#10;&#10;Description automatically generated">
            <a:extLst>
              <a:ext uri="{FF2B5EF4-FFF2-40B4-BE49-F238E27FC236}">
                <a16:creationId xmlns:a16="http://schemas.microsoft.com/office/drawing/2014/main" id="{739D4EBA-A644-6442-A19F-B1099C9EB5C3}"/>
              </a:ext>
            </a:extLst>
          </p:cNvPr>
          <p:cNvPicPr>
            <a:picLocks noChangeAspect="1"/>
          </p:cNvPicPr>
          <p:nvPr/>
        </p:nvPicPr>
        <p:blipFill rotWithShape="1">
          <a:blip r:embed="rId8"/>
          <a:srcRect l="3329" t="7265" r="3735"/>
          <a:stretch/>
        </p:blipFill>
        <p:spPr>
          <a:xfrm>
            <a:off x="682715" y="19299529"/>
            <a:ext cx="5694442" cy="5659327"/>
          </a:xfrm>
          <a:prstGeom prst="rect">
            <a:avLst/>
          </a:prstGeom>
          <a:ln>
            <a:solidFill>
              <a:schemeClr val="tx1"/>
            </a:solidFill>
          </a:ln>
        </p:spPr>
      </p:pic>
      <p:pic>
        <p:nvPicPr>
          <p:cNvPr id="35" name="Picture 34" descr="Map&#10;&#10;Description automatically generated">
            <a:extLst>
              <a:ext uri="{FF2B5EF4-FFF2-40B4-BE49-F238E27FC236}">
                <a16:creationId xmlns:a16="http://schemas.microsoft.com/office/drawing/2014/main" id="{5E3C1FC6-637F-A949-84AA-4DABF6CB5637}"/>
              </a:ext>
            </a:extLst>
          </p:cNvPr>
          <p:cNvPicPr>
            <a:picLocks noChangeAspect="1"/>
          </p:cNvPicPr>
          <p:nvPr/>
        </p:nvPicPr>
        <p:blipFill rotWithShape="1">
          <a:blip r:embed="rId9"/>
          <a:srcRect l="21281" t="9109" r="20783"/>
          <a:stretch/>
        </p:blipFill>
        <p:spPr>
          <a:xfrm>
            <a:off x="6785213" y="19272211"/>
            <a:ext cx="5620536" cy="5686646"/>
          </a:xfrm>
          <a:prstGeom prst="rect">
            <a:avLst/>
          </a:prstGeom>
          <a:ln>
            <a:solidFill>
              <a:schemeClr val="tx1"/>
            </a:solidFill>
          </a:ln>
        </p:spPr>
      </p:pic>
      <p:pic>
        <p:nvPicPr>
          <p:cNvPr id="36" name="Picture 35" descr="Map&#10;&#10;Description automatically generated">
            <a:extLst>
              <a:ext uri="{FF2B5EF4-FFF2-40B4-BE49-F238E27FC236}">
                <a16:creationId xmlns:a16="http://schemas.microsoft.com/office/drawing/2014/main" id="{BD48B195-B731-314F-9DD2-B51386420CDB}"/>
              </a:ext>
            </a:extLst>
          </p:cNvPr>
          <p:cNvPicPr>
            <a:picLocks noChangeAspect="1"/>
          </p:cNvPicPr>
          <p:nvPr/>
        </p:nvPicPr>
        <p:blipFill rotWithShape="1">
          <a:blip r:embed="rId10"/>
          <a:srcRect l="4099" t="8415" r="4099"/>
          <a:stretch/>
        </p:blipFill>
        <p:spPr>
          <a:xfrm>
            <a:off x="736455" y="26220682"/>
            <a:ext cx="5722385" cy="5686644"/>
          </a:xfrm>
          <a:prstGeom prst="rect">
            <a:avLst/>
          </a:prstGeom>
          <a:ln>
            <a:solidFill>
              <a:schemeClr val="tx1"/>
            </a:solidFill>
          </a:ln>
        </p:spPr>
      </p:pic>
      <p:pic>
        <p:nvPicPr>
          <p:cNvPr id="37" name="Picture 36" descr="Diagram&#10;&#10;Description automatically generated with medium confidence">
            <a:extLst>
              <a:ext uri="{FF2B5EF4-FFF2-40B4-BE49-F238E27FC236}">
                <a16:creationId xmlns:a16="http://schemas.microsoft.com/office/drawing/2014/main" id="{CE0135C8-BFFC-1047-A635-6A26C4F38A7B}"/>
              </a:ext>
            </a:extLst>
          </p:cNvPr>
          <p:cNvPicPr>
            <a:picLocks noChangeAspect="1"/>
          </p:cNvPicPr>
          <p:nvPr/>
        </p:nvPicPr>
        <p:blipFill rotWithShape="1">
          <a:blip r:embed="rId11"/>
          <a:srcRect l="19157" t="79504" r="57286" b="3708"/>
          <a:stretch/>
        </p:blipFill>
        <p:spPr>
          <a:xfrm>
            <a:off x="7387629" y="27533105"/>
            <a:ext cx="5005917" cy="2305095"/>
          </a:xfrm>
          <a:prstGeom prst="rect">
            <a:avLst/>
          </a:prstGeom>
        </p:spPr>
      </p:pic>
      <p:sp>
        <p:nvSpPr>
          <p:cNvPr id="38" name="TextBox 37">
            <a:extLst>
              <a:ext uri="{FF2B5EF4-FFF2-40B4-BE49-F238E27FC236}">
                <a16:creationId xmlns:a16="http://schemas.microsoft.com/office/drawing/2014/main" id="{DB109931-0996-914F-92E0-F7FFF694A430}"/>
              </a:ext>
            </a:extLst>
          </p:cNvPr>
          <p:cNvSpPr txBox="1"/>
          <p:nvPr/>
        </p:nvSpPr>
        <p:spPr>
          <a:xfrm>
            <a:off x="39297267" y="1032942"/>
            <a:ext cx="9563989" cy="27281123"/>
          </a:xfrm>
          <a:prstGeom prst="rect">
            <a:avLst/>
          </a:prstGeom>
          <a:noFill/>
        </p:spPr>
        <p:txBody>
          <a:bodyPr wrap="square"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C1616"/>
                </a:solidFill>
                <a:effectLst/>
                <a:uLnTx/>
                <a:uFillTx/>
                <a:latin typeface="Lato" panose="020F0502020204030203" pitchFamily="34" charset="0"/>
                <a:ea typeface="+mn-ea"/>
                <a:cs typeface="Segoe UI" panose="020B0502040204020203" pitchFamily="34" charset="0"/>
              </a:rPr>
              <a:t>METHODS</a:t>
            </a:r>
          </a:p>
          <a:p>
            <a:pPr lvl="0">
              <a:lnSpc>
                <a:spcPct val="120000"/>
              </a:lnSpc>
            </a:pPr>
            <a:r>
              <a:rPr lang="en-US" sz="3600" dirty="0">
                <a:solidFill>
                  <a:prstClr val="black"/>
                </a:solidFill>
                <a:latin typeface="Lato" panose="020F0502020204030203" pitchFamily="34" charset="0"/>
                <a:cs typeface="Segoe UI" panose="020B0502040204020203" pitchFamily="34" charset="0"/>
              </a:rPr>
              <a:t>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 methods.</a:t>
            </a:r>
            <a:endParaRPr kumimoji="0" lang="en-US" sz="360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982F33"/>
                </a:solidFill>
                <a:effectLst/>
                <a:uLnTx/>
                <a:uFillTx/>
                <a:latin typeface="Lato" panose="020F0502020204030203" pitchFamily="34" charset="0"/>
                <a:ea typeface="+mn-ea"/>
                <a:cs typeface="Segoe UI" panose="020B0502040204020203" pitchFamily="34" charset="0"/>
              </a:rPr>
              <a:t>RESULTS</a:t>
            </a:r>
          </a:p>
          <a:p>
            <a:pPr lvl="0">
              <a:lnSpc>
                <a:spcPct val="120000"/>
              </a:lnSpc>
            </a:pPr>
            <a:r>
              <a:rPr lang="en-US" sz="3600" dirty="0">
                <a:solidFill>
                  <a:prstClr val="black"/>
                </a:solidFill>
                <a:latin typeface="Lato" panose="020F0502020204030203" pitchFamily="34" charset="0"/>
                <a:cs typeface="Segoe UI" panose="020B0502040204020203" pitchFamily="34" charset="0"/>
              </a:rPr>
              <a:t>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 results.</a:t>
            </a:r>
            <a:endParaRPr kumimoji="0" lang="en-US" sz="3600" b="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a:p>
            <a:pPr marL="571500" marR="0" lvl="0" indent="-57150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Lato" panose="020F0502020204030203" pitchFamily="34" charset="0"/>
              <a:ea typeface="+mn-ea"/>
              <a:cs typeface="Segoe UI" panose="020B0502040204020203" pitchFamily="34" charset="0"/>
            </a:endParaRPr>
          </a:p>
        </p:txBody>
      </p:sp>
      <p:graphicFrame>
        <p:nvGraphicFramePr>
          <p:cNvPr id="13" name="Table 12">
            <a:extLst>
              <a:ext uri="{FF2B5EF4-FFF2-40B4-BE49-F238E27FC236}">
                <a16:creationId xmlns:a16="http://schemas.microsoft.com/office/drawing/2014/main" id="{936A43A4-1068-7145-AB64-4F000C48FBE4}"/>
              </a:ext>
            </a:extLst>
          </p:cNvPr>
          <p:cNvGraphicFramePr>
            <a:graphicFrameLocks noGrp="1"/>
          </p:cNvGraphicFramePr>
          <p:nvPr>
            <p:extLst>
              <p:ext uri="{D42A27DB-BD31-4B8C-83A1-F6EECF244321}">
                <p14:modId xmlns:p14="http://schemas.microsoft.com/office/powerpoint/2010/main" val="1342913161"/>
              </p:ext>
            </p:extLst>
          </p:nvPr>
        </p:nvGraphicFramePr>
        <p:xfrm>
          <a:off x="15959876" y="11766582"/>
          <a:ext cx="19937891" cy="6283185"/>
        </p:xfrm>
        <a:graphic>
          <a:graphicData uri="http://schemas.openxmlformats.org/drawingml/2006/table">
            <a:tbl>
              <a:tblPr>
                <a:tableStyleId>{5C22544A-7EE6-4342-B048-85BDC9FD1C3A}</a:tableStyleId>
              </a:tblPr>
              <a:tblGrid>
                <a:gridCol w="2770960">
                  <a:extLst>
                    <a:ext uri="{9D8B030D-6E8A-4147-A177-3AD203B41FA5}">
                      <a16:colId xmlns:a16="http://schemas.microsoft.com/office/drawing/2014/main" val="56535044"/>
                    </a:ext>
                  </a:extLst>
                </a:gridCol>
                <a:gridCol w="695792">
                  <a:extLst>
                    <a:ext uri="{9D8B030D-6E8A-4147-A177-3AD203B41FA5}">
                      <a16:colId xmlns:a16="http://schemas.microsoft.com/office/drawing/2014/main" val="4026611978"/>
                    </a:ext>
                  </a:extLst>
                </a:gridCol>
                <a:gridCol w="585930">
                  <a:extLst>
                    <a:ext uri="{9D8B030D-6E8A-4147-A177-3AD203B41FA5}">
                      <a16:colId xmlns:a16="http://schemas.microsoft.com/office/drawing/2014/main" val="1269436137"/>
                    </a:ext>
                  </a:extLst>
                </a:gridCol>
                <a:gridCol w="744620">
                  <a:extLst>
                    <a:ext uri="{9D8B030D-6E8A-4147-A177-3AD203B41FA5}">
                      <a16:colId xmlns:a16="http://schemas.microsoft.com/office/drawing/2014/main" val="2120502459"/>
                    </a:ext>
                  </a:extLst>
                </a:gridCol>
                <a:gridCol w="585930">
                  <a:extLst>
                    <a:ext uri="{9D8B030D-6E8A-4147-A177-3AD203B41FA5}">
                      <a16:colId xmlns:a16="http://schemas.microsoft.com/office/drawing/2014/main" val="1458826808"/>
                    </a:ext>
                  </a:extLst>
                </a:gridCol>
                <a:gridCol w="158689">
                  <a:extLst>
                    <a:ext uri="{9D8B030D-6E8A-4147-A177-3AD203B41FA5}">
                      <a16:colId xmlns:a16="http://schemas.microsoft.com/office/drawing/2014/main" val="369888954"/>
                    </a:ext>
                  </a:extLst>
                </a:gridCol>
                <a:gridCol w="817860">
                  <a:extLst>
                    <a:ext uri="{9D8B030D-6E8A-4147-A177-3AD203B41FA5}">
                      <a16:colId xmlns:a16="http://schemas.microsoft.com/office/drawing/2014/main" val="2147042376"/>
                    </a:ext>
                  </a:extLst>
                </a:gridCol>
                <a:gridCol w="585930">
                  <a:extLst>
                    <a:ext uri="{9D8B030D-6E8A-4147-A177-3AD203B41FA5}">
                      <a16:colId xmlns:a16="http://schemas.microsoft.com/office/drawing/2014/main" val="2754383761"/>
                    </a:ext>
                  </a:extLst>
                </a:gridCol>
                <a:gridCol w="744620">
                  <a:extLst>
                    <a:ext uri="{9D8B030D-6E8A-4147-A177-3AD203B41FA5}">
                      <a16:colId xmlns:a16="http://schemas.microsoft.com/office/drawing/2014/main" val="21434136"/>
                    </a:ext>
                  </a:extLst>
                </a:gridCol>
                <a:gridCol w="585930">
                  <a:extLst>
                    <a:ext uri="{9D8B030D-6E8A-4147-A177-3AD203B41FA5}">
                      <a16:colId xmlns:a16="http://schemas.microsoft.com/office/drawing/2014/main" val="2502247296"/>
                    </a:ext>
                  </a:extLst>
                </a:gridCol>
                <a:gridCol w="146483">
                  <a:extLst>
                    <a:ext uri="{9D8B030D-6E8A-4147-A177-3AD203B41FA5}">
                      <a16:colId xmlns:a16="http://schemas.microsoft.com/office/drawing/2014/main" val="319538303"/>
                    </a:ext>
                  </a:extLst>
                </a:gridCol>
                <a:gridCol w="817860">
                  <a:extLst>
                    <a:ext uri="{9D8B030D-6E8A-4147-A177-3AD203B41FA5}">
                      <a16:colId xmlns:a16="http://schemas.microsoft.com/office/drawing/2014/main" val="3709205259"/>
                    </a:ext>
                  </a:extLst>
                </a:gridCol>
                <a:gridCol w="585930">
                  <a:extLst>
                    <a:ext uri="{9D8B030D-6E8A-4147-A177-3AD203B41FA5}">
                      <a16:colId xmlns:a16="http://schemas.microsoft.com/office/drawing/2014/main" val="1441825152"/>
                    </a:ext>
                  </a:extLst>
                </a:gridCol>
                <a:gridCol w="732412">
                  <a:extLst>
                    <a:ext uri="{9D8B030D-6E8A-4147-A177-3AD203B41FA5}">
                      <a16:colId xmlns:a16="http://schemas.microsoft.com/office/drawing/2014/main" val="3887567951"/>
                    </a:ext>
                  </a:extLst>
                </a:gridCol>
                <a:gridCol w="585930">
                  <a:extLst>
                    <a:ext uri="{9D8B030D-6E8A-4147-A177-3AD203B41FA5}">
                      <a16:colId xmlns:a16="http://schemas.microsoft.com/office/drawing/2014/main" val="193535830"/>
                    </a:ext>
                  </a:extLst>
                </a:gridCol>
                <a:gridCol w="134275">
                  <a:extLst>
                    <a:ext uri="{9D8B030D-6E8A-4147-A177-3AD203B41FA5}">
                      <a16:colId xmlns:a16="http://schemas.microsoft.com/office/drawing/2014/main" val="2975917434"/>
                    </a:ext>
                  </a:extLst>
                </a:gridCol>
                <a:gridCol w="817860">
                  <a:extLst>
                    <a:ext uri="{9D8B030D-6E8A-4147-A177-3AD203B41FA5}">
                      <a16:colId xmlns:a16="http://schemas.microsoft.com/office/drawing/2014/main" val="400776756"/>
                    </a:ext>
                  </a:extLst>
                </a:gridCol>
                <a:gridCol w="585930">
                  <a:extLst>
                    <a:ext uri="{9D8B030D-6E8A-4147-A177-3AD203B41FA5}">
                      <a16:colId xmlns:a16="http://schemas.microsoft.com/office/drawing/2014/main" val="2949187133"/>
                    </a:ext>
                  </a:extLst>
                </a:gridCol>
                <a:gridCol w="699860">
                  <a:extLst>
                    <a:ext uri="{9D8B030D-6E8A-4147-A177-3AD203B41FA5}">
                      <a16:colId xmlns:a16="http://schemas.microsoft.com/office/drawing/2014/main" val="1280678233"/>
                    </a:ext>
                  </a:extLst>
                </a:gridCol>
                <a:gridCol w="585930">
                  <a:extLst>
                    <a:ext uri="{9D8B030D-6E8A-4147-A177-3AD203B41FA5}">
                      <a16:colId xmlns:a16="http://schemas.microsoft.com/office/drawing/2014/main" val="3990987185"/>
                    </a:ext>
                  </a:extLst>
                </a:gridCol>
                <a:gridCol w="97655">
                  <a:extLst>
                    <a:ext uri="{9D8B030D-6E8A-4147-A177-3AD203B41FA5}">
                      <a16:colId xmlns:a16="http://schemas.microsoft.com/office/drawing/2014/main" val="1028795554"/>
                    </a:ext>
                  </a:extLst>
                </a:gridCol>
                <a:gridCol w="720205">
                  <a:extLst>
                    <a:ext uri="{9D8B030D-6E8A-4147-A177-3AD203B41FA5}">
                      <a16:colId xmlns:a16="http://schemas.microsoft.com/office/drawing/2014/main" val="2948391323"/>
                    </a:ext>
                  </a:extLst>
                </a:gridCol>
                <a:gridCol w="634758">
                  <a:extLst>
                    <a:ext uri="{9D8B030D-6E8A-4147-A177-3AD203B41FA5}">
                      <a16:colId xmlns:a16="http://schemas.microsoft.com/office/drawing/2014/main" val="3468598820"/>
                    </a:ext>
                  </a:extLst>
                </a:gridCol>
                <a:gridCol w="797516">
                  <a:extLst>
                    <a:ext uri="{9D8B030D-6E8A-4147-A177-3AD203B41FA5}">
                      <a16:colId xmlns:a16="http://schemas.microsoft.com/office/drawing/2014/main" val="1250537624"/>
                    </a:ext>
                  </a:extLst>
                </a:gridCol>
                <a:gridCol w="683585">
                  <a:extLst>
                    <a:ext uri="{9D8B030D-6E8A-4147-A177-3AD203B41FA5}">
                      <a16:colId xmlns:a16="http://schemas.microsoft.com/office/drawing/2014/main" val="101224221"/>
                    </a:ext>
                  </a:extLst>
                </a:gridCol>
                <a:gridCol w="134275">
                  <a:extLst>
                    <a:ext uri="{9D8B030D-6E8A-4147-A177-3AD203B41FA5}">
                      <a16:colId xmlns:a16="http://schemas.microsoft.com/office/drawing/2014/main" val="514183942"/>
                    </a:ext>
                  </a:extLst>
                </a:gridCol>
                <a:gridCol w="748688">
                  <a:extLst>
                    <a:ext uri="{9D8B030D-6E8A-4147-A177-3AD203B41FA5}">
                      <a16:colId xmlns:a16="http://schemas.microsoft.com/office/drawing/2014/main" val="828267866"/>
                    </a:ext>
                  </a:extLst>
                </a:gridCol>
                <a:gridCol w="634758">
                  <a:extLst>
                    <a:ext uri="{9D8B030D-6E8A-4147-A177-3AD203B41FA5}">
                      <a16:colId xmlns:a16="http://schemas.microsoft.com/office/drawing/2014/main" val="121334026"/>
                    </a:ext>
                  </a:extLst>
                </a:gridCol>
                <a:gridCol w="817860">
                  <a:extLst>
                    <a:ext uri="{9D8B030D-6E8A-4147-A177-3AD203B41FA5}">
                      <a16:colId xmlns:a16="http://schemas.microsoft.com/office/drawing/2014/main" val="2733371072"/>
                    </a:ext>
                  </a:extLst>
                </a:gridCol>
                <a:gridCol w="699860">
                  <a:extLst>
                    <a:ext uri="{9D8B030D-6E8A-4147-A177-3AD203B41FA5}">
                      <a16:colId xmlns:a16="http://schemas.microsoft.com/office/drawing/2014/main" val="1968627348"/>
                    </a:ext>
                  </a:extLst>
                </a:gridCol>
              </a:tblGrid>
              <a:tr h="682955">
                <a:tc gridSpan="11">
                  <a:txBody>
                    <a:bodyPr/>
                    <a:lstStyle/>
                    <a:p>
                      <a:pPr algn="l" fontAlgn="b"/>
                      <a:r>
                        <a:rPr lang="en-US" sz="1100" u="none" strike="noStrike">
                          <a:effectLst/>
                        </a:rPr>
                        <a:t>Table 2. Orindary least squares regression (OLS) and spatial Durbin model (SDM) for NATA Respiratory Hazard Index</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83064336"/>
                  </a:ext>
                </a:extLst>
              </a:tr>
              <a:tr h="728485">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gridSpan="4">
                  <a:txBody>
                    <a:bodyPr/>
                    <a:lstStyle/>
                    <a:p>
                      <a:pPr algn="ctr" fontAlgn="b"/>
                      <a:r>
                        <a:rPr lang="en-US" sz="1100" u="none" strike="noStrike">
                          <a:effectLst/>
                        </a:rPr>
                        <a:t>All Cities (n=154)</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gridSpan="4">
                  <a:txBody>
                    <a:bodyPr/>
                    <a:lstStyle/>
                    <a:p>
                      <a:pPr algn="ctr" fontAlgn="b"/>
                      <a:r>
                        <a:rPr lang="en-US" sz="1100" u="none" strike="noStrike">
                          <a:effectLst/>
                        </a:rPr>
                        <a:t>Atlanta (n=93)</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gridSpan="4">
                  <a:txBody>
                    <a:bodyPr/>
                    <a:lstStyle/>
                    <a:p>
                      <a:pPr algn="ctr" fontAlgn="b"/>
                      <a:r>
                        <a:rPr lang="en-US" sz="1100" u="none" strike="noStrike">
                          <a:effectLst/>
                        </a:rPr>
                        <a:t>Macon (n=15)</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gridSpan="4">
                  <a:txBody>
                    <a:bodyPr/>
                    <a:lstStyle/>
                    <a:p>
                      <a:pPr algn="ctr" fontAlgn="b"/>
                      <a:r>
                        <a:rPr lang="en-US" sz="1100" u="none" strike="noStrike">
                          <a:effectLst/>
                        </a:rPr>
                        <a:t>Columbus (n=14)</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gridSpan="4">
                  <a:txBody>
                    <a:bodyPr/>
                    <a:lstStyle/>
                    <a:p>
                      <a:pPr algn="ctr" fontAlgn="b"/>
                      <a:r>
                        <a:rPr lang="en-US" sz="1100" u="none" strike="noStrike">
                          <a:effectLst/>
                        </a:rPr>
                        <a:t>Augusta (n=13)</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gridSpan="4">
                  <a:txBody>
                    <a:bodyPr/>
                    <a:lstStyle/>
                    <a:p>
                      <a:pPr algn="ctr" fontAlgn="b"/>
                      <a:r>
                        <a:rPr lang="en-US" sz="1100" u="none" strike="noStrike">
                          <a:effectLst/>
                        </a:rPr>
                        <a:t>Savannah (n=19)</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7970213"/>
                  </a:ext>
                </a:extLst>
              </a:tr>
              <a:tr h="682955">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gridSpan="2">
                  <a:txBody>
                    <a:bodyPr/>
                    <a:lstStyle/>
                    <a:p>
                      <a:pPr algn="ctr" fontAlgn="b"/>
                      <a:r>
                        <a:rPr lang="en-US" sz="1100" u="none" strike="noStrike">
                          <a:effectLst/>
                        </a:rPr>
                        <a:t>OLS</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gridSpan="2">
                  <a:txBody>
                    <a:bodyPr/>
                    <a:lstStyle/>
                    <a:p>
                      <a:pPr algn="ctr" fontAlgn="b"/>
                      <a:r>
                        <a:rPr lang="en-US" sz="1100" u="none" strike="noStrike">
                          <a:effectLst/>
                        </a:rPr>
                        <a:t>SDM</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gridSpan="2">
                  <a:txBody>
                    <a:bodyPr/>
                    <a:lstStyle/>
                    <a:p>
                      <a:pPr algn="ctr" fontAlgn="b"/>
                      <a:r>
                        <a:rPr lang="en-US" sz="1100" u="none" strike="noStrike">
                          <a:effectLst/>
                        </a:rPr>
                        <a:t>OLS</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gridSpan="2">
                  <a:txBody>
                    <a:bodyPr/>
                    <a:lstStyle/>
                    <a:p>
                      <a:pPr algn="ctr" fontAlgn="b"/>
                      <a:r>
                        <a:rPr lang="en-US" sz="1100" u="none" strike="noStrike">
                          <a:effectLst/>
                        </a:rPr>
                        <a:t>SDM</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gridSpan="2">
                  <a:txBody>
                    <a:bodyPr/>
                    <a:lstStyle/>
                    <a:p>
                      <a:pPr algn="ctr" fontAlgn="b"/>
                      <a:r>
                        <a:rPr lang="en-US" sz="1100" u="none" strike="noStrike">
                          <a:effectLst/>
                        </a:rPr>
                        <a:t>OLS</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gridSpan="2">
                  <a:txBody>
                    <a:bodyPr/>
                    <a:lstStyle/>
                    <a:p>
                      <a:pPr algn="ctr" fontAlgn="b"/>
                      <a:r>
                        <a:rPr lang="en-US" sz="1100" u="none" strike="noStrike">
                          <a:effectLst/>
                        </a:rPr>
                        <a:t>SDM</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gridSpan="2">
                  <a:txBody>
                    <a:bodyPr/>
                    <a:lstStyle/>
                    <a:p>
                      <a:pPr algn="ctr" fontAlgn="b"/>
                      <a:r>
                        <a:rPr lang="en-US" sz="1100" u="none" strike="noStrike">
                          <a:effectLst/>
                        </a:rPr>
                        <a:t>OLS</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gridSpan="2">
                  <a:txBody>
                    <a:bodyPr/>
                    <a:lstStyle/>
                    <a:p>
                      <a:pPr algn="ctr" fontAlgn="b"/>
                      <a:r>
                        <a:rPr lang="en-US" sz="1100" u="none" strike="noStrike">
                          <a:effectLst/>
                        </a:rPr>
                        <a:t>SDM</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gridSpan="2">
                  <a:txBody>
                    <a:bodyPr/>
                    <a:lstStyle/>
                    <a:p>
                      <a:pPr algn="ctr" fontAlgn="b"/>
                      <a:r>
                        <a:rPr lang="en-US" sz="1100" u="none" strike="noStrike">
                          <a:effectLst/>
                        </a:rPr>
                        <a:t>OLS</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gridSpan="2">
                  <a:txBody>
                    <a:bodyPr/>
                    <a:lstStyle/>
                    <a:p>
                      <a:pPr algn="ctr" fontAlgn="b"/>
                      <a:r>
                        <a:rPr lang="en-US" sz="1100" u="none" strike="noStrike">
                          <a:effectLst/>
                        </a:rPr>
                        <a:t>SDM</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gridSpan="2">
                  <a:txBody>
                    <a:bodyPr/>
                    <a:lstStyle/>
                    <a:p>
                      <a:pPr algn="ctr" fontAlgn="b"/>
                      <a:r>
                        <a:rPr lang="en-US" sz="1100" u="none" strike="noStrike">
                          <a:effectLst/>
                        </a:rPr>
                        <a:t>OLS</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gridSpan="2">
                  <a:txBody>
                    <a:bodyPr/>
                    <a:lstStyle/>
                    <a:p>
                      <a:pPr algn="ctr" fontAlgn="b"/>
                      <a:r>
                        <a:rPr lang="en-US" sz="1100" u="none" strike="noStrike">
                          <a:effectLst/>
                        </a:rPr>
                        <a:t>SDM</a:t>
                      </a:r>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extLst>
                  <a:ext uri="{0D108BD9-81ED-4DB2-BD59-A6C34878D82A}">
                    <a16:rowId xmlns:a16="http://schemas.microsoft.com/office/drawing/2014/main" val="1132915383"/>
                  </a:ext>
                </a:extLst>
              </a:tr>
              <a:tr h="682955">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l-GR" sz="1100" u="none" strike="noStrike">
                          <a:effectLst/>
                        </a:rPr>
                        <a:t>ϐ</a:t>
                      </a:r>
                      <a:endParaRPr lang="el-GR"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SE</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53276090"/>
                  </a:ext>
                </a:extLst>
              </a:tr>
              <a:tr h="682955">
                <a:tc>
                  <a:txBody>
                    <a:bodyPr/>
                    <a:lstStyle/>
                    <a:p>
                      <a:pPr algn="l" fontAlgn="b"/>
                      <a:r>
                        <a:rPr lang="en-US" sz="1100" u="none" strike="noStrike">
                          <a:effectLst/>
                        </a:rPr>
                        <a:t>Intercept</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0.564*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0.027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0.025*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0.010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0.667*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0.017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0.093*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0.679*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0.026</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0.263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0.143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0.842*</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0.031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0.352</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0.21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0.590*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0.014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0.304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0.161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0.516*</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0.014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0.090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0.061</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68546544"/>
                  </a:ext>
                </a:extLst>
              </a:tr>
              <a:tr h="728485">
                <a:tc>
                  <a:txBody>
                    <a:bodyPr/>
                    <a:lstStyle/>
                    <a:p>
                      <a:pPr algn="l" fontAlgn="b"/>
                      <a:r>
                        <a:rPr lang="en-US" sz="1100" u="none" strike="noStrike">
                          <a:effectLst/>
                        </a:rPr>
                        <a:t>Redlining</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0.040*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0.008</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0.014*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0.011*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-0.0003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-0.011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0.011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0.006</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0.004</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79248748"/>
                  </a:ext>
                </a:extLst>
              </a:tr>
              <a:tr h="682955">
                <a:tc>
                  <a:txBody>
                    <a:bodyPr/>
                    <a:lstStyle/>
                    <a:p>
                      <a:pPr algn="l" fontAlgn="b"/>
                      <a:r>
                        <a:rPr lang="el-GR" sz="1100" u="none" strike="noStrike">
                          <a:effectLst/>
                        </a:rPr>
                        <a:t>ρ (</a:t>
                      </a:r>
                      <a:r>
                        <a:rPr lang="en-US" sz="1100" u="none" strike="noStrike">
                          <a:effectLst/>
                        </a:rPr>
                        <a:t>spatial lag parameter)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0.937*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0.840*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0.552</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0.530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0.486</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0.822*</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0789556"/>
                  </a:ext>
                </a:extLst>
              </a:tr>
              <a:tr h="682955">
                <a:tc>
                  <a:txBody>
                    <a:bodyPr/>
                    <a:lstStyle/>
                    <a:p>
                      <a:pPr algn="l" fontAlgn="b"/>
                      <a:r>
                        <a:rPr lang="en-US" sz="1100" u="none" strike="noStrike">
                          <a:effectLst/>
                        </a:rPr>
                        <a:t>AIC</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-329.99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-735.57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-333.04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-421.25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-83.31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-87.04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-66.67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-65.53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-89.98</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-87.89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-100.12</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-109.18</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60079072"/>
                  </a:ext>
                </a:extLst>
              </a:tr>
              <a:tr h="728485">
                <a:tc>
                  <a:txBody>
                    <a:bodyPr/>
                    <a:lstStyle/>
                    <a:p>
                      <a:pPr algn="l" fontAlgn="b"/>
                      <a:r>
                        <a:rPr lang="en-US" sz="1100" u="none" strike="noStrike">
                          <a:effectLst/>
                        </a:rPr>
                        <a:t>Oberved Moran's I for residuals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0.934*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0.712*</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0.362*</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0.507*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0.268*</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0.551*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96469413"/>
                  </a:ext>
                </a:extLst>
              </a:tr>
            </a:tbl>
          </a:graphicData>
        </a:graphic>
      </p:graphicFrame>
    </p:spTree>
    <p:extLst>
      <p:ext uri="{BB962C8B-B14F-4D97-AF65-F5344CB8AC3E}">
        <p14:creationId xmlns:p14="http://schemas.microsoft.com/office/powerpoint/2010/main" val="1402634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263238"/>
        </a:solidFill>
        <a:effectLst/>
      </p:bgPr>
    </p:bg>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08346F16-E6F8-42FC-BA64-9229E18AAB57}"/>
              </a:ext>
            </a:extLst>
          </p:cNvPr>
          <p:cNvSpPr/>
          <p:nvPr/>
        </p:nvSpPr>
        <p:spPr>
          <a:xfrm>
            <a:off x="10591800" y="23068083"/>
            <a:ext cx="46863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to QR Code</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17508855" y="8648699"/>
            <a:ext cx="21543645" cy="20838695"/>
          </a:xfrm>
        </p:spPr>
        <p:txBody>
          <a:bodyPr>
            <a:normAutofit/>
          </a:bodyPr>
          <a:lstStyle/>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do I </a:t>
            </a:r>
            <a:r>
              <a:rPr lang="en-US" sz="7800" b="1" dirty="0">
                <a:solidFill>
                  <a:srgbClr val="C8E6C9"/>
                </a:solidFill>
                <a:latin typeface="Lato" panose="020F0502020204030203" pitchFamily="34" charset="0"/>
                <a:cs typeface="Arial" panose="020B0604020202020204" pitchFamily="34" charset="0"/>
              </a:rPr>
              <a:t>create</a:t>
            </a:r>
            <a:r>
              <a:rPr lang="en-US" sz="7800" b="1" dirty="0">
                <a:solidFill>
                  <a:schemeClr val="bg1"/>
                </a:solidFill>
                <a:latin typeface="Lato" panose="020F0502020204030203" pitchFamily="34" charset="0"/>
                <a:cs typeface="Arial" panose="020B0604020202020204" pitchFamily="34" charset="0"/>
              </a:rPr>
              <a:t> a QR code?</a:t>
            </a:r>
          </a:p>
          <a:p>
            <a:pPr>
              <a:lnSpc>
                <a:spcPct val="110000"/>
              </a:lnSpc>
            </a:pPr>
            <a:r>
              <a:rPr lang="en-US" sz="6000" dirty="0">
                <a:solidFill>
                  <a:srgbClr val="2196F3"/>
                </a:solidFill>
                <a:latin typeface="Lato" panose="020F0502020204030203" pitchFamily="34" charset="0"/>
                <a:cs typeface="Arial" panose="020B0604020202020204" pitchFamily="34" charset="0"/>
                <a:hlinkClick r:id="rId3"/>
              </a:rPr>
              <a:t>https://www.qrcode-monkey.com/</a:t>
            </a:r>
            <a:r>
              <a:rPr lang="en-US" sz="6000" dirty="0">
                <a:solidFill>
                  <a:srgbClr val="2196F3"/>
                </a:solidFill>
                <a:latin typeface="Lato" panose="020F0502020204030203" pitchFamily="34" charset="0"/>
                <a:cs typeface="Arial" panose="020B0604020202020204" pitchFamily="34" charset="0"/>
              </a:rPr>
              <a:t> </a:t>
            </a:r>
            <a:r>
              <a:rPr lang="en-US" sz="6000" dirty="0">
                <a:solidFill>
                  <a:schemeClr val="bg1"/>
                </a:solidFill>
                <a:latin typeface="Lato" panose="020F0502020204030203" pitchFamily="34" charset="0"/>
                <a:cs typeface="Arial" panose="020B0604020202020204" pitchFamily="34" charset="0"/>
              </a:rPr>
              <a:t>is free, URLs don’t expire, and you can add cool features like images.</a:t>
            </a:r>
            <a:br>
              <a:rPr lang="en-US" sz="6000" dirty="0">
                <a:solidFill>
                  <a:srgbClr val="2196F3"/>
                </a:solidFill>
                <a:latin typeface="Lato" panose="020F0502020204030203" pitchFamily="34" charset="0"/>
                <a:cs typeface="Arial" panose="020B0604020202020204" pitchFamily="34" charset="0"/>
              </a:rPr>
            </a:br>
            <a:br>
              <a:rPr lang="en-US" sz="6000" dirty="0">
                <a:solidFill>
                  <a:srgbClr val="2196F3"/>
                </a:solidFill>
                <a:latin typeface="Lato" panose="020F0502020204030203" pitchFamily="34" charset="0"/>
                <a:cs typeface="Arial" panose="020B0604020202020204" pitchFamily="34" charset="0"/>
              </a:rPr>
            </a:br>
            <a:endParaRPr lang="en-US" sz="6000" dirty="0">
              <a:solidFill>
                <a:srgbClr val="2196F3"/>
              </a:solidFill>
              <a:latin typeface="Lato" panose="020F0502020204030203" pitchFamily="34" charset="0"/>
              <a:cs typeface="Arial" panose="020B0604020202020204" pitchFamily="34" charset="0"/>
            </a:endParaRPr>
          </a:p>
          <a:p>
            <a:pPr marL="0" indent="0">
              <a:lnSpc>
                <a:spcPct val="110000"/>
              </a:lnSpc>
              <a:buNone/>
            </a:pP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How do I </a:t>
            </a:r>
            <a:r>
              <a:rPr lang="en-US" sz="7800" b="1" dirty="0">
                <a:solidFill>
                  <a:srgbClr val="C8E6C9"/>
                </a:solidFill>
                <a:latin typeface="Lato" panose="020F0502020204030203" pitchFamily="34" charset="0"/>
                <a:ea typeface="Lato" panose="020F0502020204030203" pitchFamily="34" charset="0"/>
                <a:cs typeface="Lato" panose="020F0502020204030203" pitchFamily="34" charset="0"/>
              </a:rPr>
              <a:t>scan</a:t>
            </a: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 a QR code?</a:t>
            </a:r>
          </a:p>
          <a:p>
            <a:pPr>
              <a:lnSpc>
                <a:spcPct val="110000"/>
              </a:lnSpc>
            </a:pP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Just pull out your phone and take a picture!</a:t>
            </a: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All modern iPhones and most Android phones have built-in QR detection in their cameras. Some Android phones may need an app.</a:t>
            </a: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6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can I link the QR to my paper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a copy of my poster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my contact details.</a:t>
            </a:r>
          </a:p>
          <a:p>
            <a:pPr>
              <a:lnSpc>
                <a:spcPct val="110000"/>
              </a:lnSpc>
            </a:pPr>
            <a:r>
              <a:rPr lang="en-US" sz="6000" dirty="0">
                <a:solidFill>
                  <a:schemeClr val="bg1"/>
                </a:solidFill>
                <a:latin typeface="Lato" panose="020F0502020204030203" pitchFamily="34" charset="0"/>
                <a:cs typeface="Arial" panose="020B0604020202020204" pitchFamily="34" charset="0"/>
              </a:rPr>
              <a:t>Try creating a multi-page link for free via </a:t>
            </a:r>
            <a:r>
              <a:rPr lang="en-US" sz="6000" dirty="0">
                <a:solidFill>
                  <a:schemeClr val="bg1"/>
                </a:solidFill>
                <a:latin typeface="Lato" panose="020F0502020204030203" pitchFamily="34" charset="0"/>
                <a:cs typeface="Arial" panose="020B0604020202020204" pitchFamily="34" charset="0"/>
                <a:hlinkClick r:id="rId2"/>
              </a:rPr>
              <a:t>https://linktr.ee/</a:t>
            </a:r>
            <a:r>
              <a:rPr lang="en-US" sz="6000" dirty="0">
                <a:solidFill>
                  <a:schemeClr val="bg1"/>
                </a:solidFill>
                <a:latin typeface="Lato" panose="020F0502020204030203" pitchFamily="34" charset="0"/>
                <a:cs typeface="Arial" panose="020B0604020202020204" pitchFamily="34" charset="0"/>
              </a:rPr>
              <a:t>. </a:t>
            </a:r>
            <a:r>
              <a:rPr lang="en-US" sz="6000" dirty="0">
                <a:solidFill>
                  <a:schemeClr val="tx1">
                    <a:lumMod val="65000"/>
                    <a:lumOff val="35000"/>
                  </a:schemeClr>
                </a:solidFill>
                <a:latin typeface="Lato" panose="020F0502020204030203" pitchFamily="34" charset="0"/>
                <a:cs typeface="Arial" panose="020B0604020202020204" pitchFamily="34" charset="0"/>
              </a:rPr>
              <a:t>(Still trying to figure out the best answer to this though.</a:t>
            </a:r>
          </a:p>
        </p:txBody>
      </p:sp>
      <p:pic>
        <p:nvPicPr>
          <p:cNvPr id="6" name="Graphic 5">
            <a:extLst>
              <a:ext uri="{FF2B5EF4-FFF2-40B4-BE49-F238E27FC236}">
                <a16:creationId xmlns:a16="http://schemas.microsoft.com/office/drawing/2014/main" id="{5C9D3D64-A9B7-4AFC-A66C-1B29B4F91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800" y="8648700"/>
            <a:ext cx="4686300" cy="4686300"/>
          </a:xfrm>
          <a:prstGeom prst="rect">
            <a:avLst/>
          </a:prstGeom>
        </p:spPr>
      </p:pic>
      <p:pic>
        <p:nvPicPr>
          <p:cNvPr id="7" name="Picture 6">
            <a:hlinkClick r:id="rId6"/>
            <a:extLst>
              <a:ext uri="{FF2B5EF4-FFF2-40B4-BE49-F238E27FC236}">
                <a16:creationId xmlns:a16="http://schemas.microsoft.com/office/drawing/2014/main" id="{CAF5EFFD-3E2B-4BB2-93BE-1BF0E052C2B9}"/>
              </a:ext>
            </a:extLst>
          </p:cNvPr>
          <p:cNvPicPr>
            <a:picLocks noChangeAspect="1"/>
          </p:cNvPicPr>
          <p:nvPr/>
        </p:nvPicPr>
        <p:blipFill>
          <a:blip r:embed="rId7"/>
          <a:stretch>
            <a:fillRect/>
          </a:stretch>
        </p:blipFill>
        <p:spPr>
          <a:xfrm>
            <a:off x="10591800" y="15468600"/>
            <a:ext cx="4686300" cy="4495800"/>
          </a:xfrm>
          <a:prstGeom prst="rect">
            <a:avLst/>
          </a:prstGeom>
          <a:ln w="38100">
            <a:solidFill>
              <a:schemeClr val="bg1"/>
            </a:solidFill>
          </a:ln>
        </p:spPr>
      </p:pic>
      <p:sp>
        <p:nvSpPr>
          <p:cNvPr id="8" name="TextBox 7">
            <a:extLst>
              <a:ext uri="{FF2B5EF4-FFF2-40B4-BE49-F238E27FC236}">
                <a16:creationId xmlns:a16="http://schemas.microsoft.com/office/drawing/2014/main" id="{707E6096-B3BF-47AC-962E-5C88CBF8FB4A}"/>
              </a:ext>
            </a:extLst>
          </p:cNvPr>
          <p:cNvSpPr txBox="1"/>
          <p:nvPr/>
        </p:nvSpPr>
        <p:spPr>
          <a:xfrm>
            <a:off x="3130062" y="15161955"/>
            <a:ext cx="5937738" cy="1938992"/>
          </a:xfrm>
          <a:prstGeom prst="rect">
            <a:avLst/>
          </a:prstGeom>
          <a:noFill/>
        </p:spPr>
        <p:txBody>
          <a:bodyPr wrap="square" rtlCol="0">
            <a:spAutoFit/>
          </a:bodyPr>
          <a:lstStyle/>
          <a:p>
            <a:pPr algn="r"/>
            <a:r>
              <a:rPr lang="en-US" sz="4000" b="1" dirty="0">
                <a:solidFill>
                  <a:schemeClr val="bg1"/>
                </a:solidFill>
              </a:rPr>
              <a:t>Ctrl-click</a:t>
            </a:r>
            <a:r>
              <a:rPr lang="en-US" sz="4000" dirty="0">
                <a:solidFill>
                  <a:schemeClr val="bg1"/>
                </a:solidFill>
              </a:rPr>
              <a:t> this thumbnail to watch a video on scanning #betterposter QR codes.</a:t>
            </a:r>
          </a:p>
        </p:txBody>
      </p:sp>
      <p:sp>
        <p:nvSpPr>
          <p:cNvPr id="23" name="Freeform: Shape 22">
            <a:extLst>
              <a:ext uri="{FF2B5EF4-FFF2-40B4-BE49-F238E27FC236}">
                <a16:creationId xmlns:a16="http://schemas.microsoft.com/office/drawing/2014/main" id="{2F06F7F1-B026-4D3E-9F80-50B4EBBCC9D3}"/>
              </a:ext>
            </a:extLst>
          </p:cNvPr>
          <p:cNvSpPr/>
          <p:nvPr/>
        </p:nvSpPr>
        <p:spPr>
          <a:xfrm>
            <a:off x="6608367" y="17277347"/>
            <a:ext cx="3466075" cy="2069432"/>
          </a:xfrm>
          <a:custGeom>
            <a:avLst/>
            <a:gdLst>
              <a:gd name="connsiteX0" fmla="*/ 980 w 1589149"/>
              <a:gd name="connsiteY0" fmla="*/ 0 h 2069432"/>
              <a:gd name="connsiteX1" fmla="*/ 257654 w 1589149"/>
              <a:gd name="connsiteY1" fmla="*/ 1780674 h 2069432"/>
              <a:gd name="connsiteX2" fmla="*/ 1589149 w 1589149"/>
              <a:gd name="connsiteY2" fmla="*/ 2069432 h 2069432"/>
            </a:gdLst>
            <a:ahLst/>
            <a:cxnLst>
              <a:cxn ang="0">
                <a:pos x="connsiteX0" y="connsiteY0"/>
              </a:cxn>
              <a:cxn ang="0">
                <a:pos x="connsiteX1" y="connsiteY1"/>
              </a:cxn>
              <a:cxn ang="0">
                <a:pos x="connsiteX2" y="connsiteY2"/>
              </a:cxn>
            </a:cxnLst>
            <a:rect l="l" t="t" r="r" b="b"/>
            <a:pathLst>
              <a:path w="1589149" h="2069432">
                <a:moveTo>
                  <a:pt x="980" y="0"/>
                </a:moveTo>
                <a:cubicBezTo>
                  <a:pt x="-3031" y="717884"/>
                  <a:pt x="-7041" y="1435769"/>
                  <a:pt x="257654" y="1780674"/>
                </a:cubicBezTo>
                <a:cubicBezTo>
                  <a:pt x="522349" y="2125579"/>
                  <a:pt x="1131949" y="2007937"/>
                  <a:pt x="1589149" y="2069432"/>
                </a:cubicBezTo>
              </a:path>
            </a:pathLst>
          </a:custGeom>
          <a:noFill/>
          <a:ln w="76200">
            <a:solidFill>
              <a:schemeClr val="bg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F8CF84-10E7-4689-A819-230811EEEDBF}"/>
              </a:ext>
            </a:extLst>
          </p:cNvPr>
          <p:cNvSpPr txBox="1"/>
          <p:nvPr/>
        </p:nvSpPr>
        <p:spPr>
          <a:xfrm>
            <a:off x="10457447" y="20191092"/>
            <a:ext cx="5372100" cy="1384995"/>
          </a:xfrm>
          <a:prstGeom prst="rect">
            <a:avLst/>
          </a:prstGeom>
          <a:noFill/>
        </p:spPr>
        <p:txBody>
          <a:bodyPr wrap="square" rtlCol="0">
            <a:spAutoFit/>
          </a:bodyPr>
          <a:lstStyle/>
          <a:p>
            <a:r>
              <a:rPr lang="en-US" sz="2800" dirty="0">
                <a:solidFill>
                  <a:schemeClr val="bg1"/>
                </a:solidFill>
              </a:rPr>
              <a:t>Donated by</a:t>
            </a:r>
            <a:r>
              <a:rPr lang="en-US" sz="2800" b="1" dirty="0">
                <a:solidFill>
                  <a:schemeClr val="bg1"/>
                </a:solidFill>
              </a:rPr>
              <a:t> </a:t>
            </a:r>
            <a:r>
              <a:rPr lang="en-US" sz="2800" b="1" dirty="0">
                <a:solidFill>
                  <a:schemeClr val="bg1"/>
                </a:solidFill>
                <a:hlinkClick r:id="rId8">
                  <a:extLst>
                    <a:ext uri="{A12FA001-AC4F-418D-AE19-62706E023703}">
                      <ahyp:hlinkClr xmlns:ahyp="http://schemas.microsoft.com/office/drawing/2018/hyperlinkcolor" val="tx"/>
                    </a:ext>
                  </a:extLst>
                </a:hlinkClick>
              </a:rPr>
              <a:t>@kristinrojasmd</a:t>
            </a:r>
            <a:endParaRPr lang="en-US" sz="2800" b="1" dirty="0">
              <a:solidFill>
                <a:schemeClr val="bg1"/>
              </a:solidFill>
            </a:endParaRPr>
          </a:p>
          <a:p>
            <a:r>
              <a:rPr lang="en-US" sz="2800" dirty="0">
                <a:hlinkClick r:id="rId6"/>
              </a:rPr>
              <a:t>https://twitter.com/kristinrojasmd/status/1124418213050298368</a:t>
            </a:r>
            <a:endParaRPr lang="en-US" sz="2800" dirty="0">
              <a:solidFill>
                <a:schemeClr val="bg1"/>
              </a:solidFill>
            </a:endParaRPr>
          </a:p>
        </p:txBody>
      </p:sp>
      <p:pic>
        <p:nvPicPr>
          <p:cNvPr id="7170" name="Picture 2" descr="Related image">
            <a:hlinkClick r:id="rId2"/>
            <a:extLst>
              <a:ext uri="{FF2B5EF4-FFF2-40B4-BE49-F238E27FC236}">
                <a16:creationId xmlns:a16="http://schemas.microsoft.com/office/drawing/2014/main" id="{7D11D1B2-CB83-49C5-8982-1F9CDC4933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804" y="24580162"/>
            <a:ext cx="4319954" cy="124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504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9938</TotalTime>
  <Words>788</Words>
  <Application>Microsoft Macintosh PowerPoint</Application>
  <PresentationFormat>Custom</PresentationFormat>
  <Paragraphs>210</Paragraphs>
  <Slides>2</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Calibri Light</vt:lpstr>
      <vt:lpstr>Lato</vt:lpstr>
      <vt:lpstr>Lato Black</vt:lpstr>
      <vt:lpstr>Calibri</vt:lpstr>
      <vt:lpstr>Arial</vt:lpstr>
      <vt:lpstr>Office Theme</vt:lpstr>
      <vt:lpstr>PowerPoint Presentation</vt:lpstr>
      <vt:lpstr>How to QR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Aqua, Jasmine</cp:lastModifiedBy>
  <cp:revision>141</cp:revision>
  <dcterms:created xsi:type="dcterms:W3CDTF">2019-07-02T13:39:34Z</dcterms:created>
  <dcterms:modified xsi:type="dcterms:W3CDTF">2021-12-02T15:42:51Z</dcterms:modified>
</cp:coreProperties>
</file>